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Thin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Playfair Display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font" Target="fonts/RobotoThin-regular.fntdata"/><Relationship Id="rId42" Type="http://schemas.openxmlformats.org/officeDocument/2006/relationships/font" Target="fonts/RobotoMono-regular.fntdata"/><Relationship Id="rId41" Type="http://schemas.openxmlformats.org/officeDocument/2006/relationships/font" Target="fonts/Oswald-bold.fntdata"/><Relationship Id="rId22" Type="http://schemas.openxmlformats.org/officeDocument/2006/relationships/font" Target="fonts/RobotoThin-italic.fntdata"/><Relationship Id="rId44" Type="http://schemas.openxmlformats.org/officeDocument/2006/relationships/font" Target="fonts/RobotoMono-italic.fntdata"/><Relationship Id="rId21" Type="http://schemas.openxmlformats.org/officeDocument/2006/relationships/font" Target="fonts/RobotoThin-bold.fntdata"/><Relationship Id="rId43" Type="http://schemas.openxmlformats.org/officeDocument/2006/relationships/font" Target="fonts/RobotoMono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Thin-boldItalic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78ca48709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78ca48709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78ca48709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78ca48709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78ca48709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78ca48709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78ca48709_0_1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78ca48709_0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78ca48709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78ca48709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78ca4870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78ca4870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78ca48709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78ca48709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78ca48709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78ca48709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78ca48709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78ca48709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78ca48709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78ca48709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78ca48709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78ca48709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78ca48709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78ca48709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78ca4870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78ca4870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14.jp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241475" y="215700"/>
            <a:ext cx="3787200" cy="26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720">
                <a:latin typeface="Times New Roman"/>
                <a:ea typeface="Times New Roman"/>
                <a:cs typeface="Times New Roman"/>
                <a:sym typeface="Times New Roman"/>
              </a:rPr>
              <a:t>Chinook Music Store</a:t>
            </a:r>
            <a:endParaRPr sz="57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123275" y="3273925"/>
            <a:ext cx="3905400" cy="792600"/>
          </a:xfrm>
          <a:prstGeom prst="rect">
            <a:avLst/>
          </a:prstGeom>
          <a:solidFill>
            <a:srgbClr val="93C47D"/>
          </a:solidFill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Karan Kukreti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02/10/2024</a:t>
            </a:r>
            <a:endParaRPr/>
          </a:p>
        </p:txBody>
      </p:sp>
      <p:pic>
        <p:nvPicPr>
          <p:cNvPr descr="an image of a music store selling records"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100" y="0"/>
            <a:ext cx="4926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0" y="0"/>
            <a:ext cx="90534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Long Term v/s Short Term Customers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222225" y="1069200"/>
            <a:ext cx="3877500" cy="3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Customer Lifetime Value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Long-term customers spend more and buy more items. 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Customer retention is key!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Segmentation Opportunity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Tailor marketing based on customer "term" (e.g., new vs. long-term).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Business Recommendation: Focus on Retention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Prioritize strategies to keep customers coming back (loyalty programs, personalized recommendations, etc.).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775" y="1098850"/>
            <a:ext cx="4796625" cy="81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iness analysis of a music store"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650" y="1976825"/>
            <a:ext cx="2463174" cy="24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0" y="0"/>
            <a:ext cx="90534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Customer Risk Profiling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242150" y="1009475"/>
            <a:ext cx="3877500" cy="3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Understanding Customer Churn and Spending Behavior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Inactivity Breeds Churn: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Longer gaps between purchases increase the likelihood of customers churning.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Engagement Matters: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Customers who buy more often are more likely to stay.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Spending is a Key Indicator: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Low spenders may be on the verge of churning.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Demographics Play a Role: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Age and gender can influence churn and spending, but more data and further analysis is required.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urn Rate analysis for a business"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825" y="1062100"/>
            <a:ext cx="3266725" cy="32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4"/>
          <p:cNvGrpSpPr/>
          <p:nvPr/>
        </p:nvGrpSpPr>
        <p:grpSpPr>
          <a:xfrm>
            <a:off x="0" y="881514"/>
            <a:ext cx="2726700" cy="3434836"/>
            <a:chOff x="0" y="1189989"/>
            <a:chExt cx="2726700" cy="3434836"/>
          </a:xfrm>
        </p:grpSpPr>
        <p:sp>
          <p:nvSpPr>
            <p:cNvPr id="172" name="Google Shape;172;p24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lt1"/>
                  </a:solidFill>
                </a:rPr>
                <a:t>Focus on customer retention: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24"/>
            <p:cNvSpPr txBox="1"/>
            <p:nvPr/>
          </p:nvSpPr>
          <p:spPr>
            <a:xfrm>
              <a:off x="0" y="2009125"/>
              <a:ext cx="2541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b="1" lang="en" sz="1100">
                  <a:solidFill>
                    <a:schemeClr val="dk2"/>
                  </a:solidFill>
                </a:rPr>
                <a:t>Reward Loyalty:</a:t>
              </a:r>
              <a:r>
                <a:rPr lang="en" sz="1100">
                  <a:solidFill>
                    <a:schemeClr val="dk2"/>
                  </a:solidFill>
                </a:rPr>
                <a:t> Implement loyalty programs.</a:t>
              </a:r>
              <a:endParaRPr sz="1100">
                <a:solidFill>
                  <a:schemeClr val="dk2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b="1" lang="en" sz="1100">
                  <a:solidFill>
                    <a:schemeClr val="dk2"/>
                  </a:solidFill>
                </a:rPr>
                <a:t>Personalize:</a:t>
              </a:r>
              <a:r>
                <a:rPr lang="en" sz="1100">
                  <a:solidFill>
                    <a:schemeClr val="dk2"/>
                  </a:solidFill>
                </a:rPr>
                <a:t> Targeted recommendations and marketing.</a:t>
              </a:r>
              <a:endParaRPr sz="1100">
                <a:solidFill>
                  <a:schemeClr val="dk2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b="1" lang="en" sz="1100">
                  <a:solidFill>
                    <a:schemeClr val="dk2"/>
                  </a:solidFill>
                </a:rPr>
                <a:t>Excellent Service:</a:t>
              </a:r>
              <a:r>
                <a:rPr lang="en" sz="1100">
                  <a:solidFill>
                    <a:schemeClr val="dk2"/>
                  </a:solidFill>
                </a:rPr>
                <a:t> Build strong customer relationships.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174" name="Google Shape;174;p24"/>
          <p:cNvGrpSpPr/>
          <p:nvPr/>
        </p:nvGrpSpPr>
        <p:grpSpPr>
          <a:xfrm>
            <a:off x="2263425" y="881300"/>
            <a:ext cx="2541300" cy="3435050"/>
            <a:chOff x="2263425" y="1189775"/>
            <a:chExt cx="2541300" cy="3435050"/>
          </a:xfrm>
        </p:grpSpPr>
        <p:sp>
          <p:nvSpPr>
            <p:cNvPr id="175" name="Google Shape;175;p24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lt1"/>
                  </a:solidFill>
                </a:rPr>
                <a:t>Optimize for high-value customers: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4"/>
            <p:cNvSpPr txBox="1"/>
            <p:nvPr/>
          </p:nvSpPr>
          <p:spPr>
            <a:xfrm>
              <a:off x="2361375" y="2009125"/>
              <a:ext cx="2169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b="1" lang="en" sz="1100">
                  <a:solidFill>
                    <a:schemeClr val="dk2"/>
                  </a:solidFill>
                </a:rPr>
                <a:t>Identify &amp; Nurture:</a:t>
              </a:r>
              <a:r>
                <a:rPr lang="en" sz="1100">
                  <a:solidFill>
                    <a:schemeClr val="dk2"/>
                  </a:solidFill>
                </a:rPr>
                <a:t> Focus on high value and long-term customers.</a:t>
              </a:r>
              <a:endParaRPr sz="1100">
                <a:solidFill>
                  <a:schemeClr val="dk2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b="1" lang="en" sz="1100">
                  <a:solidFill>
                    <a:schemeClr val="dk2"/>
                  </a:solidFill>
                </a:rPr>
                <a:t>Exclusive Benefits:</a:t>
              </a:r>
              <a:r>
                <a:rPr lang="en" sz="1100">
                  <a:solidFill>
                    <a:schemeClr val="dk2"/>
                  </a:solidFill>
                </a:rPr>
                <a:t> Offer personalized experiences.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177" name="Google Shape;177;p24"/>
          <p:cNvGrpSpPr/>
          <p:nvPr/>
        </p:nvGrpSpPr>
        <p:grpSpPr>
          <a:xfrm>
            <a:off x="4329974" y="881300"/>
            <a:ext cx="2541300" cy="3483050"/>
            <a:chOff x="4329974" y="1189775"/>
            <a:chExt cx="2541300" cy="3483050"/>
          </a:xfrm>
        </p:grpSpPr>
        <p:sp>
          <p:nvSpPr>
            <p:cNvPr id="178" name="Google Shape;178;p24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lt1"/>
                  </a:solidFill>
                </a:rPr>
                <a:t>Tailor strategies to different markets: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24"/>
            <p:cNvSpPr txBox="1"/>
            <p:nvPr/>
          </p:nvSpPr>
          <p:spPr>
            <a:xfrm>
              <a:off x="4530850" y="2057125"/>
              <a:ext cx="2214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b="1" lang="en" sz="1100">
                  <a:solidFill>
                    <a:schemeClr val="dk2"/>
                  </a:solidFill>
                </a:rPr>
                <a:t>Regional Campaigns:</a:t>
              </a:r>
              <a:r>
                <a:rPr lang="en" sz="1100">
                  <a:solidFill>
                    <a:schemeClr val="dk2"/>
                  </a:solidFill>
                </a:rPr>
                <a:t> Tailor marketing by location.</a:t>
              </a:r>
              <a:endParaRPr sz="1100">
                <a:solidFill>
                  <a:schemeClr val="dk2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b="1" lang="en" sz="1100">
                  <a:solidFill>
                    <a:schemeClr val="dk2"/>
                  </a:solidFill>
                </a:rPr>
                <a:t>Cultural Sensitivity:</a:t>
              </a:r>
              <a:r>
                <a:rPr lang="en" sz="1100">
                  <a:solidFill>
                    <a:schemeClr val="dk2"/>
                  </a:solidFill>
                </a:rPr>
                <a:t> Consider language and preferences.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0" name="Google Shape;180;p24"/>
          <p:cNvGrpSpPr/>
          <p:nvPr/>
        </p:nvGrpSpPr>
        <p:grpSpPr>
          <a:xfrm>
            <a:off x="6396739" y="881300"/>
            <a:ext cx="2541300" cy="3483050"/>
            <a:chOff x="6396739" y="1189775"/>
            <a:chExt cx="2541300" cy="3483050"/>
          </a:xfrm>
        </p:grpSpPr>
        <p:sp>
          <p:nvSpPr>
            <p:cNvPr id="181" name="Google Shape;181;p24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lt1"/>
                  </a:solidFill>
                </a:rPr>
                <a:t>Explore new customer acquisition channels: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24"/>
            <p:cNvSpPr txBox="1"/>
            <p:nvPr/>
          </p:nvSpPr>
          <p:spPr>
            <a:xfrm>
              <a:off x="6621999" y="2057125"/>
              <a:ext cx="2264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b="1" lang="en" sz="1100">
                  <a:solidFill>
                    <a:schemeClr val="dk2"/>
                  </a:solidFill>
                </a:rPr>
                <a:t>Explore New Markets:</a:t>
              </a:r>
              <a:r>
                <a:rPr lang="en" sz="1100">
                  <a:solidFill>
                    <a:schemeClr val="dk2"/>
                  </a:solidFill>
                </a:rPr>
                <a:t> Identify growth opportunities.</a:t>
              </a:r>
              <a:endParaRPr sz="1100">
                <a:solidFill>
                  <a:schemeClr val="dk2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b="1" lang="en" sz="1100">
                  <a:solidFill>
                    <a:schemeClr val="dk2"/>
                  </a:solidFill>
                </a:rPr>
                <a:t>Localize:</a:t>
              </a:r>
              <a:r>
                <a:rPr lang="en" sz="1100">
                  <a:solidFill>
                    <a:schemeClr val="dk2"/>
                  </a:solidFill>
                </a:rPr>
                <a:t> Consider partnerships and targeted marketing.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sp>
        <p:nvSpPr>
          <p:cNvPr id="183" name="Google Shape;183;p24"/>
          <p:cNvSpPr txBox="1"/>
          <p:nvPr/>
        </p:nvSpPr>
        <p:spPr>
          <a:xfrm>
            <a:off x="82250" y="95975"/>
            <a:ext cx="5682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</a:rPr>
              <a:t>Recommendations</a:t>
            </a:r>
            <a:endParaRPr b="1" sz="3900">
              <a:solidFill>
                <a:schemeClr val="dk2"/>
              </a:solidFill>
            </a:endParaRPr>
          </a:p>
        </p:txBody>
      </p:sp>
      <p:pic>
        <p:nvPicPr>
          <p:cNvPr descr="Recommendation and  Suggestions for a business"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75" y="3417975"/>
            <a:ext cx="2136125" cy="172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2382600" y="3152475"/>
            <a:ext cx="38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/>
        </p:nvSpPr>
        <p:spPr>
          <a:xfrm>
            <a:off x="82250" y="95975"/>
            <a:ext cx="5682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</a:rPr>
              <a:t>Recommendations</a:t>
            </a:r>
            <a:endParaRPr b="1" sz="3900">
              <a:solidFill>
                <a:schemeClr val="dk2"/>
              </a:solidFill>
            </a:endParaRPr>
          </a:p>
        </p:txBody>
      </p:sp>
      <p:grpSp>
        <p:nvGrpSpPr>
          <p:cNvPr id="191" name="Google Shape;191;p25"/>
          <p:cNvGrpSpPr/>
          <p:nvPr/>
        </p:nvGrpSpPr>
        <p:grpSpPr>
          <a:xfrm>
            <a:off x="82274" y="3308736"/>
            <a:ext cx="4850496" cy="772843"/>
            <a:chOff x="1593000" y="2322568"/>
            <a:chExt cx="6490695" cy="643500"/>
          </a:xfrm>
        </p:grpSpPr>
        <p:sp>
          <p:nvSpPr>
            <p:cNvPr id="192" name="Google Shape;192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Explore new product offerings: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4180695" y="2322575"/>
              <a:ext cx="3903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Consider expanding product lines based on customer preferences and market trends.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Offer exclusive content/bundles to attract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and retain customers.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9" name="Google Shape;199;p25"/>
          <p:cNvGrpSpPr/>
          <p:nvPr/>
        </p:nvGrpSpPr>
        <p:grpSpPr>
          <a:xfrm>
            <a:off x="82274" y="2521943"/>
            <a:ext cx="4562776" cy="772843"/>
            <a:chOff x="1593000" y="2322568"/>
            <a:chExt cx="6105682" cy="643500"/>
          </a:xfrm>
        </p:grpSpPr>
        <p:sp>
          <p:nvSpPr>
            <p:cNvPr id="200" name="Google Shape;200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2342618" y="2399944"/>
              <a:ext cx="20859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Enhance the customer experience: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4302682" y="2323169"/>
              <a:ext cx="3396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Improve website and app usability.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Offer localized versions of the platform.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Provide efficient and cost-effective shipping options.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7" name="Google Shape;207;p25"/>
          <p:cNvGrpSpPr/>
          <p:nvPr/>
        </p:nvGrpSpPr>
        <p:grpSpPr>
          <a:xfrm>
            <a:off x="82274" y="1735139"/>
            <a:ext cx="4452395" cy="772852"/>
            <a:chOff x="1593000" y="2322568"/>
            <a:chExt cx="5957975" cy="643507"/>
          </a:xfrm>
        </p:grpSpPr>
        <p:sp>
          <p:nvSpPr>
            <p:cNvPr id="208" name="Google Shape;208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Optimize inventory management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4342945" y="2323775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Align inventory with popular genres and regional preferences.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Ensure sufficient stock of popular items to meet demand</a:t>
              </a: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" name="Google Shape;215;p25"/>
          <p:cNvSpPr txBox="1"/>
          <p:nvPr/>
        </p:nvSpPr>
        <p:spPr>
          <a:xfrm>
            <a:off x="164525" y="1096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Operations and Product: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Customer Risk Profiling: Based on customer profiles (age, gender, location, purchase history), "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17188"/>
            <a:ext cx="4509125" cy="45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ctrTitle"/>
          </p:nvPr>
        </p:nvSpPr>
        <p:spPr>
          <a:xfrm>
            <a:off x="538075" y="151900"/>
            <a:ext cx="3052500" cy="63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Arial"/>
                <a:ea typeface="Arial"/>
                <a:cs typeface="Arial"/>
                <a:sym typeface="Arial"/>
              </a:rPr>
              <a:t>Conclusions</a:t>
            </a:r>
            <a:endParaRPr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6"/>
          <p:cNvSpPr txBox="1"/>
          <p:nvPr>
            <p:ph idx="1" type="subTitle"/>
          </p:nvPr>
        </p:nvSpPr>
        <p:spPr>
          <a:xfrm>
            <a:off x="86775" y="1247225"/>
            <a:ext cx="4116300" cy="3477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Boost Retention:</a:t>
            </a: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Loyalty programs, personalized marketing.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Value High-Value Customers:</a:t>
            </a: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Exclusive offers for long-term customers.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Quality:</a:t>
            </a: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Ensure accurate data for reliable insights.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Targeted Strategies:</a:t>
            </a: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Region-specific campaigns.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Gather More Data:</a:t>
            </a: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Collect demographics for better targeting.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Closing Statement: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By acting on these insights, Chinook can optimize its operations, enhance customer engagement, and drive sustainable growth in a competitive market. </a:t>
            </a: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nclusion of business analysis"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775" y="0"/>
            <a:ext cx="4116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46150" y="15655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bril Fatface"/>
              <a:buNone/>
            </a:pPr>
            <a:r>
              <a:rPr b="1" lang="en" sz="4700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About Chinook</a:t>
            </a:r>
            <a:endParaRPr b="1" sz="3500">
              <a:solidFill>
                <a:schemeClr val="accent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70775" y="2644750"/>
            <a:ext cx="4045200" cy="21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As a top brand in the physical music record sector Chinook delivers entertainment across the world. Chinook delivers a full range of music styles to its audience thanks to its international service points.</a:t>
            </a:r>
            <a:endParaRPr sz="2500">
              <a:solidFill>
                <a:schemeClr val="accent5"/>
              </a:solidFill>
              <a:highlight>
                <a:schemeClr val="lt1"/>
              </a:highlight>
            </a:endParaRPr>
          </a:p>
        </p:txBody>
      </p:sp>
      <p:pic>
        <p:nvPicPr>
          <p:cNvPr descr="music store with record player"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25575"/>
            <a:ext cx="8548500" cy="62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440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1" sz="4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To analyze music record sales data to gain insights and make recommendations for the company's strategy in the physical music market.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music store with record player"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300" y="2196150"/>
            <a:ext cx="2943775" cy="2372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sic store with problem statement"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96150"/>
            <a:ext cx="2980000" cy="2372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stion mark for problem statement"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700" y="2102200"/>
            <a:ext cx="2560600" cy="24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36250"/>
            <a:ext cx="85206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F5F"/>
              </a:buClr>
              <a:buSzPts val="990"/>
              <a:buFont typeface="Abril Fatface"/>
              <a:buNone/>
            </a:pPr>
            <a:r>
              <a:rPr b="1" lang="en" sz="3459">
                <a:solidFill>
                  <a:srgbClr val="213F5F"/>
                </a:solidFill>
                <a:latin typeface="Arial"/>
                <a:ea typeface="Arial"/>
                <a:cs typeface="Arial"/>
                <a:sym typeface="Arial"/>
              </a:rPr>
              <a:t>Data Overview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 data provided consists of 11 tables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containing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information regarding the past performance of Chinook music store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With 251 albums, 130 artists, 25 genres and 59 customers across 24 countries the data is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quite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vast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The invoice table contains all the data of transactions by a customer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Customer table contains the information regarding the customer base of Chinook.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3034" t="0"/>
          <a:stretch/>
        </p:blipFill>
        <p:spPr>
          <a:xfrm>
            <a:off x="4217975" y="601275"/>
            <a:ext cx="4926026" cy="40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hodology"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100" y="1955850"/>
            <a:ext cx="1886550" cy="18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270575" y="193225"/>
            <a:ext cx="85206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Arial"/>
                <a:ea typeface="Arial"/>
                <a:cs typeface="Arial"/>
                <a:sym typeface="Arial"/>
              </a:rPr>
              <a:t>Methodology</a:t>
            </a:r>
            <a:endParaRPr b="1" sz="3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3352325" y="1606254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7"/>
          <p:cNvGrpSpPr/>
          <p:nvPr/>
        </p:nvGrpSpPr>
        <p:grpSpPr>
          <a:xfrm>
            <a:off x="270572" y="1314700"/>
            <a:ext cx="3566878" cy="779263"/>
            <a:chOff x="215747" y="874188"/>
            <a:chExt cx="3566878" cy="779263"/>
          </a:xfrm>
        </p:grpSpPr>
        <p:cxnSp>
          <p:nvCxnSpPr>
            <p:cNvPr id="92" name="Google Shape;92;p17"/>
            <p:cNvCxnSpPr/>
            <p:nvPr/>
          </p:nvCxnSpPr>
          <p:spPr>
            <a:xfrm>
              <a:off x="3438525" y="1309350"/>
              <a:ext cx="344100" cy="3441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93" name="Google Shape;93;p17"/>
            <p:cNvSpPr txBox="1"/>
            <p:nvPr/>
          </p:nvSpPr>
          <p:spPr>
            <a:xfrm>
              <a:off x="215747" y="874188"/>
              <a:ext cx="34227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Step 4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</a:rPr>
                <a:t>Advanced Queries: Uncovering Insights</a:t>
              </a:r>
              <a:endParaRPr b="1"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lang="en" sz="1000">
                  <a:solidFill>
                    <a:schemeClr val="dk2"/>
                  </a:solidFill>
                </a:rPr>
                <a:t>Used advanced queries to find hidden patterns (e.g., churn rate, customer segmentation).</a:t>
              </a:r>
              <a:endParaRPr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lang="en" sz="1000">
                  <a:solidFill>
                    <a:schemeClr val="dk2"/>
                  </a:solidFill>
                </a:rPr>
                <a:t>Gained valuable business insights.</a:t>
              </a:r>
              <a:endParaRPr b="1" sz="800">
                <a:solidFill>
                  <a:schemeClr val="dk2"/>
                </a:solidFill>
              </a:endParaRPr>
            </a:p>
          </p:txBody>
        </p:sp>
      </p:grpSp>
      <p:grpSp>
        <p:nvGrpSpPr>
          <p:cNvPr id="94" name="Google Shape;94;p17"/>
          <p:cNvGrpSpPr/>
          <p:nvPr/>
        </p:nvGrpSpPr>
        <p:grpSpPr>
          <a:xfrm>
            <a:off x="307837" y="3497191"/>
            <a:ext cx="3528430" cy="572709"/>
            <a:chOff x="253020" y="2935266"/>
            <a:chExt cx="3528430" cy="669600"/>
          </a:xfrm>
        </p:grpSpPr>
        <p:cxnSp>
          <p:nvCxnSpPr>
            <p:cNvPr id="95" name="Google Shape;95;p17"/>
            <p:cNvCxnSpPr/>
            <p:nvPr/>
          </p:nvCxnSpPr>
          <p:spPr>
            <a:xfrm flipH="1" rot="10800000">
              <a:off x="3436150" y="3214625"/>
              <a:ext cx="345300" cy="342900"/>
            </a:xfrm>
            <a:prstGeom prst="straightConnector1">
              <a:avLst/>
            </a:prstGeom>
            <a:noFill/>
            <a:ln cap="flat" cmpd="sng" w="19050">
              <a:solidFill>
                <a:srgbClr val="085630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96" name="Google Shape;96;p17"/>
            <p:cNvSpPr txBox="1"/>
            <p:nvPr/>
          </p:nvSpPr>
          <p:spPr>
            <a:xfrm>
              <a:off x="253020" y="2935266"/>
              <a:ext cx="31488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</a:rPr>
                <a:t>Data Cleaning: Ensuring Accuracy</a:t>
              </a:r>
              <a:endParaRPr b="1" sz="1000">
                <a:solidFill>
                  <a:schemeClr val="dk2"/>
                </a:solidFill>
              </a:endParaRPr>
            </a:p>
            <a:p>
              <a:pPr indent="-292100" lvl="0" marL="457200" rtl="0" algn="just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lang="en" sz="1000">
                  <a:solidFill>
                    <a:schemeClr val="dk2"/>
                  </a:solidFill>
                </a:rPr>
                <a:t>Cleaned and prepped data (e.g., handled missing values with </a:t>
              </a:r>
              <a:r>
                <a:rPr lang="en" sz="1000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coalesce</a:t>
              </a:r>
              <a:r>
                <a:rPr lang="en" sz="1000">
                  <a:solidFill>
                    <a:schemeClr val="dk2"/>
                  </a:solidFill>
                </a:rPr>
                <a:t>).</a:t>
              </a:r>
              <a:endParaRPr sz="1000">
                <a:solidFill>
                  <a:schemeClr val="dk2"/>
                </a:solidFill>
              </a:endParaRPr>
            </a:p>
            <a:p>
              <a:pPr indent="-29210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lang="en" sz="1000">
                  <a:solidFill>
                    <a:schemeClr val="dk2"/>
                  </a:solidFill>
                </a:rPr>
                <a:t>Ensured reliable analysis.</a:t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dk2"/>
                </a:solidFill>
              </a:endParaRPr>
            </a:p>
          </p:txBody>
        </p:sp>
      </p:grpSp>
      <p:sp>
        <p:nvSpPr>
          <p:cNvPr id="97" name="Google Shape;97;p17"/>
          <p:cNvSpPr/>
          <p:nvPr/>
        </p:nvSpPr>
        <p:spPr>
          <a:xfrm flipH="1" rot="-1800047">
            <a:off x="3276781" y="1526947"/>
            <a:ext cx="2690936" cy="2690936"/>
          </a:xfrm>
          <a:prstGeom prst="blockArc">
            <a:avLst>
              <a:gd fmla="val 14348563" name="adj1"/>
              <a:gd fmla="val 19872341" name="adj2"/>
              <a:gd fmla="val 9100" name="adj3"/>
            </a:avLst>
          </a:prstGeom>
          <a:solidFill>
            <a:srgbClr val="0E945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7"/>
          <p:cNvGrpSpPr/>
          <p:nvPr/>
        </p:nvGrpSpPr>
        <p:grpSpPr>
          <a:xfrm>
            <a:off x="5398250" y="3448750"/>
            <a:ext cx="3525298" cy="669600"/>
            <a:chOff x="5343425" y="3008238"/>
            <a:chExt cx="3525298" cy="669600"/>
          </a:xfrm>
        </p:grpSpPr>
        <p:cxnSp>
          <p:nvCxnSpPr>
            <p:cNvPr id="99" name="Google Shape;99;p17"/>
            <p:cNvCxnSpPr/>
            <p:nvPr/>
          </p:nvCxnSpPr>
          <p:spPr>
            <a:xfrm rot="10800000">
              <a:off x="5343425" y="3214625"/>
              <a:ext cx="354900" cy="3501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00" name="Google Shape;100;p17"/>
            <p:cNvSpPr txBox="1"/>
            <p:nvPr/>
          </p:nvSpPr>
          <p:spPr>
            <a:xfrm>
              <a:off x="5964123" y="3008238"/>
              <a:ext cx="29046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</a:rPr>
                <a:t>Basic Queries: First Look</a:t>
              </a:r>
              <a:endParaRPr b="1"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lang="en" sz="1000">
                  <a:solidFill>
                    <a:schemeClr val="dk2"/>
                  </a:solidFill>
                </a:rPr>
                <a:t>Used simple queries to explore the data.</a:t>
              </a:r>
              <a:endParaRPr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lang="en" sz="1000">
                  <a:solidFill>
                    <a:schemeClr val="dk2"/>
                  </a:solidFill>
                </a:rPr>
                <a:t>Identified key areas for deeper analysis.</a:t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dk2"/>
                </a:solidFill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5399295" y="1181015"/>
            <a:ext cx="3566815" cy="912938"/>
            <a:chOff x="5344775" y="740513"/>
            <a:chExt cx="3067700" cy="912938"/>
          </a:xfrm>
        </p:grpSpPr>
        <p:cxnSp>
          <p:nvCxnSpPr>
            <p:cNvPr id="102" name="Google Shape;102;p17"/>
            <p:cNvCxnSpPr/>
            <p:nvPr/>
          </p:nvCxnSpPr>
          <p:spPr>
            <a:xfrm flipH="1">
              <a:off x="5344775" y="1314450"/>
              <a:ext cx="336900" cy="339000"/>
            </a:xfrm>
            <a:prstGeom prst="straightConnector1">
              <a:avLst/>
            </a:prstGeom>
            <a:noFill/>
            <a:ln cap="flat" cmpd="sng" w="19050">
              <a:solidFill>
                <a:srgbClr val="085630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03" name="Google Shape;103;p17"/>
            <p:cNvSpPr txBox="1"/>
            <p:nvPr/>
          </p:nvSpPr>
          <p:spPr>
            <a:xfrm>
              <a:off x="5872375" y="740513"/>
              <a:ext cx="25401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</a:rPr>
                <a:t>Database Schema: The Blueprint:</a:t>
              </a:r>
              <a:r>
                <a:rPr lang="en" sz="1000">
                  <a:solidFill>
                    <a:schemeClr val="dk2"/>
                  </a:solidFill>
                </a:rPr>
                <a:t> </a:t>
              </a:r>
              <a:endParaRPr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lang="en" sz="1000">
                  <a:solidFill>
                    <a:schemeClr val="dk2"/>
                  </a:solidFill>
                </a:rPr>
                <a:t>We Understood the database structure (tables, relationships).</a:t>
              </a:r>
              <a:endParaRPr sz="1000">
                <a:solidFill>
                  <a:schemeClr val="dk2"/>
                </a:solidFill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900"/>
                <a:buChar char="●"/>
              </a:pPr>
              <a:r>
                <a:rPr lang="en" sz="1000">
                  <a:solidFill>
                    <a:schemeClr val="dk2"/>
                  </a:solidFill>
                </a:rPr>
                <a:t>Essential for efficient data navigation</a:t>
              </a:r>
              <a:r>
                <a:rPr lang="en" sz="900">
                  <a:solidFill>
                    <a:schemeClr val="dk2"/>
                  </a:solidFill>
                </a:rPr>
                <a:t>.</a:t>
              </a:r>
              <a:endParaRPr sz="9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</a:endParaRPr>
            </a:p>
          </p:txBody>
        </p:sp>
      </p:grpSp>
      <p:sp>
        <p:nvSpPr>
          <p:cNvPr id="104" name="Google Shape;104;p17"/>
          <p:cNvSpPr txBox="1"/>
          <p:nvPr/>
        </p:nvSpPr>
        <p:spPr>
          <a:xfrm>
            <a:off x="3900609" y="2496973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5" name="Google Shape;105;p17"/>
          <p:cNvSpPr/>
          <p:nvPr/>
        </p:nvSpPr>
        <p:spPr>
          <a:xfrm rot="1800047">
            <a:off x="3274668" y="1526947"/>
            <a:ext cx="2690936" cy="2690936"/>
          </a:xfrm>
          <a:prstGeom prst="blockArc">
            <a:avLst>
              <a:gd fmla="val 14545937" name="adj1"/>
              <a:gd fmla="val 19902139" name="adj2"/>
              <a:gd fmla="val 9115" name="adj3"/>
            </a:avLst>
          </a:prstGeom>
          <a:solidFill>
            <a:srgbClr val="085630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 rot="9000757">
            <a:off x="3268789" y="1526533"/>
            <a:ext cx="2690226" cy="2690226"/>
          </a:xfrm>
          <a:prstGeom prst="blockArc">
            <a:avLst>
              <a:gd fmla="val 18041678" name="adj1"/>
              <a:gd fmla="val 1798478" name="adj2"/>
              <a:gd fmla="val 9595" name="adj3"/>
            </a:avLst>
          </a:prstGeom>
          <a:solidFill>
            <a:srgbClr val="085630"/>
          </a:solidFill>
          <a:ln>
            <a:noFill/>
          </a:ln>
          <a:effectLst>
            <a:outerShdw blurRad="71438" rotWithShape="0" algn="bl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 flipH="1" rot="-9000757">
            <a:off x="3276459" y="1527283"/>
            <a:ext cx="2690226" cy="2690226"/>
          </a:xfrm>
          <a:prstGeom prst="blockArc">
            <a:avLst>
              <a:gd fmla="val 17967225" name="adj1"/>
              <a:gd fmla="val 1529547" name="adj2"/>
              <a:gd fmla="val 9279" name="adj3"/>
            </a:avLst>
          </a:prstGeom>
          <a:solidFill>
            <a:srgbClr val="0E945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8100000">
            <a:off x="3220944" y="2697962"/>
            <a:ext cx="363170" cy="363170"/>
          </a:xfrm>
          <a:prstGeom prst="rtTriangle">
            <a:avLst/>
          </a:prstGeom>
          <a:solidFill>
            <a:srgbClr val="0856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 rot="-2700000">
            <a:off x="5653453" y="2690801"/>
            <a:ext cx="363170" cy="363170"/>
          </a:xfrm>
          <a:prstGeom prst="rtTriangle">
            <a:avLst/>
          </a:prstGeom>
          <a:solidFill>
            <a:srgbClr val="0856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 rot="2700000">
            <a:off x="4436848" y="3903574"/>
            <a:ext cx="363170" cy="363170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 rot="-8100000">
            <a:off x="4437540" y="1467906"/>
            <a:ext cx="363170" cy="363170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0" y="0"/>
            <a:ext cx="90534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Demographics Analysis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168300" y="1121100"/>
            <a:ext cx="51495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North America: Core Market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Canada &amp; USA = largest customer base.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Strong market penetration and success.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Europe &amp; South America: Emerging Presence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Growing customer base in key countries (Brazil, France, Germany, UK).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Global Reach: Expansion Opportunities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Individual customers worldwide.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Potential for growth, but consider diverse market needs.</a:t>
            </a:r>
            <a:endParaRPr b="1" sz="11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975" y="755700"/>
            <a:ext cx="2390075" cy="43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0" y="0"/>
            <a:ext cx="90534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Yearly Churn Rate Analysis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34300"/>
            <a:ext cx="4016700" cy="3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2017 &amp; 2018: High Churn, Potential Problems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Churn rates of 40.81% and 53.44% are extremely high indicating loss of customer base.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2019: Dramatic Improvement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churn rate plummeted to 6.45% in 2019 suggesting significant in business and operations.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2020:  Negative Churn Rate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 negative churn rate of -56.66% depicting commendable improvement in the customer retention and new customers joining the service.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425" y="1198975"/>
            <a:ext cx="1204575" cy="9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0" l="0" r="0" t="9820"/>
          <a:stretch/>
        </p:blipFill>
        <p:spPr>
          <a:xfrm>
            <a:off x="7240475" y="1192725"/>
            <a:ext cx="1147587" cy="8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499" y="3015025"/>
            <a:ext cx="1259500" cy="102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0474" y="3015037"/>
            <a:ext cx="1185975" cy="100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4210075" y="2147275"/>
            <a:ext cx="231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Churn rate in 2017 =  40.81%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7136075" y="2147275"/>
            <a:ext cx="224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Churn rate in 2018 =  53.44%</a:t>
            </a:r>
            <a:endParaRPr sz="1000"/>
          </a:p>
        </p:txBody>
      </p:sp>
      <p:sp>
        <p:nvSpPr>
          <p:cNvPr id="131" name="Google Shape;131;p19"/>
          <p:cNvSpPr txBox="1"/>
          <p:nvPr/>
        </p:nvSpPr>
        <p:spPr>
          <a:xfrm>
            <a:off x="4300650" y="4109725"/>
            <a:ext cx="191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Churn rate in 2019 =  6.45%</a:t>
            </a:r>
            <a:endParaRPr sz="1000"/>
          </a:p>
        </p:txBody>
      </p:sp>
      <p:sp>
        <p:nvSpPr>
          <p:cNvPr id="132" name="Google Shape;132;p19"/>
          <p:cNvSpPr txBox="1"/>
          <p:nvPr/>
        </p:nvSpPr>
        <p:spPr>
          <a:xfrm>
            <a:off x="7136075" y="41097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Churn rate in 2020 =  -56.66%</a:t>
            </a:r>
            <a:endParaRPr sz="1000"/>
          </a:p>
        </p:txBody>
      </p:sp>
      <p:sp>
        <p:nvSpPr>
          <p:cNvPr id="133" name="Google Shape;133;p19"/>
          <p:cNvSpPr txBox="1"/>
          <p:nvPr/>
        </p:nvSpPr>
        <p:spPr>
          <a:xfrm>
            <a:off x="-146125" y="755700"/>
            <a:ext cx="64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0" y="0"/>
            <a:ext cx="90534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Genre Sales Analysis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242150" y="1699700"/>
            <a:ext cx="3627000" cy="3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Genre Popularity: Rock is King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Rock music dominates sales (50%+).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Alternative &amp; Punk, Metal also show strong performance.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Business Recommendations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Prioritize Rock, Alternative &amp; Punk, and Metal in inventory and marketing.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Implement genre-specific promotions to boost sales.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200" y="1520500"/>
            <a:ext cx="4919950" cy="31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124575" y="719375"/>
            <a:ext cx="8219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Calculate the percentage of total sales contributed by each genre in the USA and identify the best-selling genres and artists.</a:t>
            </a:r>
            <a:endParaRPr b="1"/>
          </a:p>
        </p:txBody>
      </p:sp>
      <p:sp>
        <p:nvSpPr>
          <p:cNvPr id="142" name="Google Shape;142;p20"/>
          <p:cNvSpPr txBox="1"/>
          <p:nvPr/>
        </p:nvSpPr>
        <p:spPr>
          <a:xfrm>
            <a:off x="4272600" y="4690300"/>
            <a:ext cx="4780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Percentage sales contribution of genres in USA</a:t>
            </a:r>
            <a:endParaRPr sz="1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0" y="0"/>
            <a:ext cx="90534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Geographical Analysis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262075" y="982925"/>
            <a:ext cx="3877500" cy="3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Churn Rate &amp; Economic Development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Developed economies (USA, Canada, etc.) show low/negative churn.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Developing economies (India, Chile, etc.) have higher churn.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Business Recommendations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High-GDP Countries: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Increased advertising to further solidify market share.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Lower-GDP Countries: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Offer budget-friendly options to attract and retain customers.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24575" y="719375"/>
            <a:ext cx="88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150" y="1060700"/>
            <a:ext cx="4719551" cy="29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5421475" y="4079700"/>
            <a:ext cx="40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Churn rate based on Countries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